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64b2c170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64b2c170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64b2c170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64b2c170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64b2c170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64b2c170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64b2c170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64b2c170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64b2c170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64b2c170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4b2c17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4b2c17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64b2c170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64b2c170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64b2c170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64b2c170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64b2c170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64b2c170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64b2c170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64b2c170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4b2c17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4b2c17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64b2c170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64b2c170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64b2c170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64b2c170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8c38abb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8c38abb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c38abb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c38abb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8c38abb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8c38abb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c38abb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8c38abb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8c38abb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8c38abb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c38abb2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c38abb2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c38abb2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c38abb2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8c38abb2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8c38abb2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4b2c17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4b2c17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c38abb2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8c38abb2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8c38abb2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8c38abb2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8c38abb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8c38abb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8c38abb2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8c38abb2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09b877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609b877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8c38abb2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8c38abb2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64b2c170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64b2c170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64b2c170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64b2c170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64b2c170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64b2c170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64b2c170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64b2c170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64b2c170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64b2c170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64b2c170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64b2c170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188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Plant Summary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04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Derek Liu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47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Campbell chapters 35-39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Short distance transport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458450"/>
            <a:ext cx="4260300" cy="25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Apoplastic route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Along cell walls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Symplastic route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Through plasmodesmata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Transmembrane route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Across the cell wall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50" y="1860463"/>
            <a:ext cx="3362425" cy="1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Casparian strip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63" y="1239975"/>
            <a:ext cx="4261474" cy="34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Transpiration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3730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Loss of water vapor from plants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Stomata is a major pathway for water loss from plants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Guard cells widen/narrow stomatal pores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Regulated by ________________?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2319800" y="3209350"/>
            <a:ext cx="12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Abscisic acid</a:t>
            </a:r>
            <a:endParaRPr b="1"/>
          </a:p>
        </p:txBody>
      </p:sp>
      <p:pic>
        <p:nvPicPr>
          <p:cNvPr descr="TRANSPIRATION | by Biology Experts Notes | Medium"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129" y="1557943"/>
            <a:ext cx="3099675" cy="237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Soil and Plant Nutrition - Chapter 37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Soil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295850"/>
            <a:ext cx="4260300" cy="25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Soil contains a living, complex ecosystem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Humus → remains of dead organisms and other organic matter, forms topsoil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Soil layers → soil horizons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150" y="1232988"/>
            <a:ext cx="2560793" cy="2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Cation exchange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3650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Important process to gain ions from soil particles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H+ neutralizes charge of soil particles, making other ions release from the soil particle into the root hair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125" y="1462000"/>
            <a:ext cx="2082925" cy="22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31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latin typeface="Lato"/>
                <a:ea typeface="Lato"/>
                <a:cs typeface="Lato"/>
                <a:sym typeface="Lato"/>
              </a:rPr>
              <a:t>Huge table of important info that you could potentially cram in the day before the exam if you’re lazy like me </a:t>
            </a:r>
            <a:endParaRPr sz="21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225" y="1362750"/>
            <a:ext cx="4693550" cy="334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Mineral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deficiencies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Phosphate → Purple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Potassium → Yellow around the edges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Nitrogen → Yellow in the center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Iron → Yellowing in young leaves rather than old leaves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Magnesium → Yellowing in old leaves rather than young leaves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What is the term for yellowing?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653550" y="3701675"/>
            <a:ext cx="197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Chlorosis</a:t>
            </a:r>
            <a:endParaRPr b="1" sz="1200"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75" y="1250337"/>
            <a:ext cx="2467525" cy="2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Roles of soil bacteria in nitrogen nutrition of plants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2592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N2 → NH3 → NH4 → NO3 or NH4 into root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Important to know types of bacteria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Xylem carries nitrate and nitrogenous organic compounds into shoot system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600" y="2053175"/>
            <a:ext cx="3787250" cy="18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Mycorrhizae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Plant-fungus mutualism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Two types: ectomycorrhizae and arbuscular mycorrhizae (endomycorrhizae)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Ecto → fungal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hyphae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between cells (into extracellular spaces)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Endo → hyphae branches into cell walls, but not into membrane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00" y="1251475"/>
            <a:ext cx="4267200" cy="264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Plant structure, growth, and development - Chapter 35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Epiphytes, parasitic plants, and carnivorous plants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534975"/>
            <a:ext cx="4260300" cy="24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Epiphyte → just chilling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Parasitic plants → parasite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Carnivorous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plants → gain nutrition from eating animals (flies, ants, etc.)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425" y="1824688"/>
            <a:ext cx="269755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Angiosperm Reproduction - Chapter 38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Overview of Angiosperm Reproduction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50" y="1376625"/>
            <a:ext cx="5338300" cy="2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Development of male/female gametophyte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3225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2 polar nuclei are in the female gametophyte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Eventually becomes endosperm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Generative cell nuclei will form 2 sperm once the pollen tube begins to grow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00" y="1426038"/>
            <a:ext cx="4267200" cy="286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Double Fertilization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48150" y="1577550"/>
            <a:ext cx="42603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4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0"/>
              <a:buFont typeface="Lato"/>
              <a:buChar char="●"/>
            </a:pPr>
            <a:r>
              <a:rPr lang="en" sz="1729">
                <a:latin typeface="Lato"/>
                <a:ea typeface="Lato"/>
                <a:cs typeface="Lato"/>
                <a:sym typeface="Lato"/>
              </a:rPr>
              <a:t>Pollen tube discharges two sperm</a:t>
            </a:r>
            <a:endParaRPr sz="1729">
              <a:latin typeface="Lato"/>
              <a:ea typeface="Lato"/>
              <a:cs typeface="Lato"/>
              <a:sym typeface="Lato"/>
            </a:endParaRPr>
          </a:p>
          <a:p>
            <a:pPr indent="-3384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0"/>
              <a:buFont typeface="Lato"/>
              <a:buChar char="●"/>
            </a:pPr>
            <a:r>
              <a:rPr lang="en" sz="1729">
                <a:latin typeface="Lato"/>
                <a:ea typeface="Lato"/>
                <a:cs typeface="Lato"/>
                <a:sym typeface="Lato"/>
              </a:rPr>
              <a:t>One sperm fertilizes egg</a:t>
            </a:r>
            <a:endParaRPr sz="1729">
              <a:latin typeface="Lato"/>
              <a:ea typeface="Lato"/>
              <a:cs typeface="Lato"/>
              <a:sym typeface="Lato"/>
            </a:endParaRPr>
          </a:p>
          <a:p>
            <a:pPr indent="-3384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30"/>
              <a:buFont typeface="Lato"/>
              <a:buChar char="●"/>
            </a:pPr>
            <a:r>
              <a:rPr lang="en" sz="1729">
                <a:latin typeface="Lato"/>
                <a:ea typeface="Lato"/>
                <a:cs typeface="Lato"/>
                <a:sym typeface="Lato"/>
              </a:rPr>
              <a:t>Other sperm combines with polar nuclei to form the endosperm</a:t>
            </a:r>
            <a:endParaRPr sz="1729">
              <a:latin typeface="Lato"/>
              <a:ea typeface="Lato"/>
              <a:cs typeface="Lato"/>
              <a:sym typeface="Lato"/>
            </a:endParaRPr>
          </a:p>
          <a:p>
            <a:pPr indent="-3168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0"/>
              <a:buFont typeface="Lato"/>
              <a:buChar char="○"/>
            </a:pPr>
            <a:r>
              <a:rPr lang="en" sz="1390">
                <a:latin typeface="Lato"/>
                <a:ea typeface="Lato"/>
                <a:cs typeface="Lato"/>
                <a:sym typeface="Lato"/>
              </a:rPr>
              <a:t>Endosperm acts as food for the plant embryo</a:t>
            </a:r>
            <a:endParaRPr sz="139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200" y="848275"/>
            <a:ext cx="22052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Types of pollination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316425"/>
            <a:ext cx="8520600" cy="29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Wind - small, green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Bees - ultraviolet, nectar guides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Moths/Butterflies - white/yellow, sweet fragrant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Flies - rotten meat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Bats - light colored and fragrant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Birds - bent floral tube, nectar, large and bright red/yellow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Cotyledons and fruits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50" y="1017725"/>
            <a:ext cx="26169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925" y="1313200"/>
            <a:ext cx="4752900" cy="29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Self-fertilization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Generally not a good thing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Plants have adapted and developed mechanisms to prevent self-fertilization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Dioecious species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Thrums &amp; pins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00" y="777275"/>
            <a:ext cx="2571750" cy="347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Lato"/>
                <a:ea typeface="Lato"/>
                <a:cs typeface="Lato"/>
                <a:sym typeface="Lato"/>
              </a:rPr>
              <a:t>Plant Responses to Internal and External Signals - Chapter 39</a:t>
            </a:r>
            <a:endParaRPr sz="23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latin typeface="Lato"/>
                <a:ea typeface="Lato"/>
                <a:cs typeface="Lato"/>
                <a:sym typeface="Lato"/>
              </a:rPr>
              <a:t>Another very important table that you probably </a:t>
            </a:r>
            <a:r>
              <a:rPr b="1" lang="en" sz="1620">
                <a:latin typeface="Lato"/>
                <a:ea typeface="Lato"/>
                <a:cs typeface="Lato"/>
                <a:sym typeface="Lato"/>
              </a:rPr>
              <a:t>shouldn’t </a:t>
            </a:r>
            <a:r>
              <a:rPr lang="en" sz="1620">
                <a:latin typeface="Lato"/>
                <a:ea typeface="Lato"/>
                <a:cs typeface="Lato"/>
                <a:sym typeface="Lato"/>
              </a:rPr>
              <a:t>cram the day before the exam </a:t>
            </a:r>
            <a:endParaRPr sz="16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799" y="1130650"/>
            <a:ext cx="4523000" cy="35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Plants have organs, tissues, and cells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394425"/>
            <a:ext cx="85206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Similar to animals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Vascular plants have 3 basic organs - roots, stems, and leaves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Also have 3 tissue systems - dermal, vascular, and ground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Dermal = skin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Vascular = veins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Ground = other functions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Tissue System: Dermal, Vascular, Ground with Videos and Examples"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50" y="2963675"/>
            <a:ext cx="2463800" cy="15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Triple Response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484000"/>
            <a:ext cx="42603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 response to ethylene: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Plant slows stem elongation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Plant stem thickens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Stem grows horizontally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825" y="1242800"/>
            <a:ext cx="2405475" cy="26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Photoperiodism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219275"/>
            <a:ext cx="42603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Short-day (long-night) flowers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Flowers if they sense a long night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Long-day (short night) flowers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Flowers if they sense a short night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Important to know how flashes of light during its critical period affect its blooming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125" y="1258813"/>
            <a:ext cx="2255550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R/FR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Flashes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1607925"/>
            <a:ext cx="42603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Red light shortens the dark period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Far-red light cancels the red light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700" y="1178250"/>
            <a:ext cx="2483775" cy="26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Plants also respond to other stimuli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328600"/>
            <a:ext cx="8520600" cy="25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97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65"/>
              <a:buFont typeface="Lato"/>
              <a:buChar char="●"/>
            </a:pPr>
            <a:r>
              <a:rPr lang="en" sz="2065">
                <a:latin typeface="Lato"/>
                <a:ea typeface="Lato"/>
                <a:cs typeface="Lato"/>
                <a:sym typeface="Lato"/>
              </a:rPr>
              <a:t>Gravitropism</a:t>
            </a:r>
            <a:endParaRPr sz="206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Bending of an organ in </a:t>
            </a:r>
            <a:r>
              <a:rPr lang="en" sz="1695">
                <a:latin typeface="Lato"/>
                <a:ea typeface="Lato"/>
                <a:cs typeface="Lato"/>
                <a:sym typeface="Lato"/>
              </a:rPr>
              <a:t>response</a:t>
            </a:r>
            <a:r>
              <a:rPr lang="en" sz="1695">
                <a:latin typeface="Lato"/>
                <a:ea typeface="Lato"/>
                <a:cs typeface="Lato"/>
                <a:sym typeface="Lato"/>
              </a:rPr>
              <a:t> to gravity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Plants detect gravity by using statoliths (starch-filled </a:t>
            </a:r>
            <a:r>
              <a:rPr lang="en" sz="1695">
                <a:latin typeface="Lato"/>
                <a:ea typeface="Lato"/>
                <a:cs typeface="Lato"/>
                <a:sym typeface="Lato"/>
              </a:rPr>
              <a:t>plastids</a:t>
            </a:r>
            <a:r>
              <a:rPr lang="en" sz="1695">
                <a:latin typeface="Lato"/>
                <a:ea typeface="Lato"/>
                <a:cs typeface="Lato"/>
                <a:sym typeface="Lato"/>
              </a:rPr>
              <a:t>)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597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65"/>
              <a:buFont typeface="Lato"/>
              <a:buChar char="●"/>
            </a:pPr>
            <a:r>
              <a:rPr lang="en" sz="2065">
                <a:latin typeface="Lato"/>
                <a:ea typeface="Lato"/>
                <a:cs typeface="Lato"/>
                <a:sym typeface="Lato"/>
              </a:rPr>
              <a:t>Thigmotropism</a:t>
            </a:r>
            <a:endParaRPr sz="206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Growth response to touch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Plants also have action potentials</a:t>
            </a:r>
            <a:endParaRPr sz="1695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Plants are sensitive to environmental stresses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2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●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Drought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Closing stomata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●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Flooding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Air tubes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●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High salinity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Producing solutes 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Halophytes can survive long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●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Extreme temperature</a:t>
            </a:r>
            <a:endParaRPr sz="1695">
              <a:latin typeface="Lato"/>
              <a:ea typeface="Lato"/>
              <a:cs typeface="Lato"/>
              <a:sym typeface="Lato"/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5"/>
              <a:buFont typeface="Lato"/>
              <a:buChar char="○"/>
            </a:pPr>
            <a:r>
              <a:rPr lang="en" sz="1695">
                <a:latin typeface="Lato"/>
                <a:ea typeface="Lato"/>
                <a:cs typeface="Lato"/>
                <a:sym typeface="Lato"/>
              </a:rPr>
              <a:t>Heat-shock proteins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Response to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invasion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by pathogen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50" y="1017725"/>
            <a:ext cx="530521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Important ground tissue cells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24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Parenchyma cells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Unspecialized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Thin-walled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Function for storage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Collenchyma cells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Support young cells of the plant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Sclerenchyma cells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Thick walled - made up of _____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Helps support mature parts of the plant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Sclereids and fibers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313" y="734200"/>
            <a:ext cx="15398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225" y="2063663"/>
            <a:ext cx="1539434" cy="10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225" y="3313411"/>
            <a:ext cx="1539825" cy="125546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230625" y="3508175"/>
            <a:ext cx="73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l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ignin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Meristems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401525"/>
            <a:ext cx="8520600" cy="26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Indeterminate growth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Meristems generate new cells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Two apical meristems (top and bottom)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Root apical meristem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Shoot apical meristem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Primary vs. secondary growth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pical meristem | Definition, Development, &amp; Facts | Britannica"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175" y="1733749"/>
            <a:ext cx="3351975" cy="16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Secondary growth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Vascular cambium → secondary xylem and phloem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Cork cambium → periderm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tem - Secondary Growth - Why?"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50" y="2571750"/>
            <a:ext cx="2220150" cy="165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cork cambium? | Socratic"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050" y="2429794"/>
            <a:ext cx="2108176" cy="19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ABC Hypothesis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263" y="1291825"/>
            <a:ext cx="4447476" cy="35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latin typeface="Lato"/>
                <a:ea typeface="Lato"/>
                <a:cs typeface="Lato"/>
                <a:sym typeface="Lato"/>
              </a:rPr>
              <a:t>Resource Acquisition and Transport in Vascular Plants - Chapter 36</a:t>
            </a:r>
            <a:endParaRPr sz="21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922" y="904147"/>
            <a:ext cx="512415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